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8" r:id="rId3"/>
    <p:sldId id="257" r:id="rId4"/>
    <p:sldId id="259" r:id="rId5"/>
    <p:sldId id="271" r:id="rId6"/>
    <p:sldId id="260" r:id="rId7"/>
    <p:sldId id="261" r:id="rId8"/>
    <p:sldId id="280" r:id="rId9"/>
    <p:sldId id="278" r:id="rId10"/>
    <p:sldId id="279" r:id="rId11"/>
    <p:sldId id="267" r:id="rId12"/>
    <p:sldId id="268" r:id="rId13"/>
    <p:sldId id="272" r:id="rId14"/>
    <p:sldId id="276" r:id="rId15"/>
    <p:sldId id="265" r:id="rId16"/>
    <p:sldId id="277" r:id="rId17"/>
    <p:sldId id="266" r:id="rId18"/>
    <p:sldId id="286" r:id="rId19"/>
    <p:sldId id="269" r:id="rId20"/>
    <p:sldId id="264" r:id="rId21"/>
    <p:sldId id="270" r:id="rId22"/>
    <p:sldId id="284" r:id="rId23"/>
    <p:sldId id="289" r:id="rId24"/>
    <p:sldId id="282" r:id="rId25"/>
    <p:sldId id="287" r:id="rId26"/>
    <p:sldId id="273" r:id="rId27"/>
    <p:sldId id="274" r:id="rId28"/>
    <p:sldId id="288" r:id="rId29"/>
    <p:sldId id="281" r:id="rId30"/>
    <p:sldId id="283" r:id="rId31"/>
    <p:sldId id="275" r:id="rId32"/>
    <p:sldId id="290" r:id="rId33"/>
    <p:sldId id="285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6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ADC008-74B1-4A31-AD55-DCC511B984B7}" type="slidenum">
              <a:rPr lang="ru-RU" altLang="en-US"/>
              <a:pPr/>
              <a:t>‹#›</a:t>
            </a:fld>
            <a:endParaRPr lang="ru-RU" altLang="en-US"/>
          </a:p>
        </p:txBody>
      </p:sp>
      <p:grpSp>
        <p:nvGrpSpPr>
          <p:cNvPr id="51208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51209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0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1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2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3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4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5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6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7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8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9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0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1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2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3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4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5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6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7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8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9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0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1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2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3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4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5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6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7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8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9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1240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504C9-0E46-46FB-BC73-78AE483E6756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CAE65-4DCF-4CB1-A147-C6DD267E461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4D0C2C3-A952-4EA3-9020-D0461A5F683D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72E95B3-E21F-4B87-8F12-1D76872924EA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1085781-6D09-4CD7-958E-0BDD64E1479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2175DC8-0D90-4DEB-99EB-29943C069F9A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A20C0E-8FE9-4E73-8BC9-44814D99A237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4B27F4-E7A6-4CF9-AAFF-8543B07415DF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F8DDF-7A6D-4EA5-80D1-A3F1976FDFEC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D746C-E2E1-4304-A4F7-03C0B4A6C33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CADD1-C171-4ECF-8D3E-7E647598263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05565-0E23-423F-A3FE-1253E49A752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63155-5289-480C-9D09-944D943A78F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C3126A-341A-402E-A7AD-9F103FDB51D7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 altLang="en-US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 alt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E374248A-D300-4523-80F2-101FFC93A2CE}" type="slidenum">
              <a:rPr lang="ru-RU" altLang="en-US"/>
              <a:pPr/>
              <a:t>‹#›</a:t>
            </a:fld>
            <a:endParaRPr lang="ru-RU" altLang="en-US"/>
          </a:p>
        </p:txBody>
      </p:sp>
      <p:grpSp>
        <p:nvGrpSpPr>
          <p:cNvPr id="50184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5018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8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8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8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8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0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b="0"/>
              <a:t>Проектирование инновационной педагогической среды в муниципальном образовательном округе: проблемы, поиски, находки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400" b="1" i="1"/>
              <a:t>Сомова Лариса Владимировна, заведующая ИМО ГМЦ по Советскому району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54037"/>
          </a:xfrm>
        </p:spPr>
        <p:txBody>
          <a:bodyPr/>
          <a:lstStyle/>
          <a:p>
            <a:r>
              <a:rPr lang="ru-RU" sz="2000"/>
              <a:t>Планирование работы по реализации единой методической темы (этапы работы)</a:t>
            </a:r>
          </a:p>
        </p:txBody>
      </p:sp>
      <p:sp>
        <p:nvSpPr>
          <p:cNvPr id="30723" name="AutoShape 3"/>
          <p:cNvSpPr>
            <a:spLocks noChangeArrowheads="1"/>
          </p:cNvSpPr>
          <p:nvPr>
            <p:ph type="body" idx="1"/>
          </p:nvPr>
        </p:nvSpPr>
        <p:spPr>
          <a:xfrm>
            <a:off x="457200" y="990600"/>
            <a:ext cx="8229600" cy="5059363"/>
          </a:xfrm>
          <a:prstGeom prst="flowChartProcess">
            <a:avLst/>
          </a:prstGeom>
          <a:ln/>
        </p:spPr>
        <p:txBody>
          <a:bodyPr/>
          <a:lstStyle/>
          <a:p>
            <a:r>
              <a:rPr lang="ru-RU" sz="1900"/>
              <a:t>Практическое исследование проблемы, _____/____ учебный год </a:t>
            </a:r>
          </a:p>
          <a:p>
            <a:endParaRPr lang="ru-RU" sz="190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685800" y="1447800"/>
            <a:ext cx="32004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400"/>
              <a:t>С целью практической </a:t>
            </a:r>
          </a:p>
          <a:p>
            <a:r>
              <a:rPr lang="ru-RU" sz="1400"/>
              <a:t>направленности этой работы </a:t>
            </a:r>
          </a:p>
          <a:p>
            <a:r>
              <a:rPr lang="ru-RU" sz="1400"/>
              <a:t>проводятся:</a:t>
            </a:r>
          </a:p>
          <a:p>
            <a:pPr>
              <a:buFontTx/>
              <a:buChar char="•"/>
            </a:pPr>
            <a:r>
              <a:rPr lang="ru-RU" sz="1400"/>
              <a:t>Тематические педсоветы</a:t>
            </a:r>
          </a:p>
          <a:p>
            <a:pPr>
              <a:buFontTx/>
              <a:buChar char="•"/>
            </a:pPr>
            <a:r>
              <a:rPr lang="ru-RU" sz="1400"/>
              <a:t>Семинары-практикумы</a:t>
            </a:r>
          </a:p>
          <a:p>
            <a:pPr>
              <a:buFontTx/>
              <a:buChar char="•"/>
            </a:pPr>
            <a:r>
              <a:rPr lang="ru-RU" sz="1400"/>
              <a:t>Открытые уроки, внеклассные </a:t>
            </a:r>
          </a:p>
          <a:p>
            <a:r>
              <a:rPr lang="ru-RU" sz="1400"/>
              <a:t>мероприятия, взаимопосещения </a:t>
            </a:r>
          </a:p>
          <a:p>
            <a:r>
              <a:rPr lang="ru-RU" sz="1400"/>
              <a:t>уроков</a:t>
            </a:r>
          </a:p>
          <a:p>
            <a:endParaRPr lang="ru-RU" sz="1400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181600" y="1524000"/>
            <a:ext cx="28194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400"/>
              <a:t>Совершенствование учебно-</a:t>
            </a:r>
          </a:p>
          <a:p>
            <a:r>
              <a:rPr lang="ru-RU" sz="1400"/>
              <a:t>воспитательного процесса,</a:t>
            </a:r>
          </a:p>
          <a:p>
            <a:r>
              <a:rPr lang="ru-RU" sz="1400"/>
              <a:t>формирование ППО в рамках</a:t>
            </a:r>
          </a:p>
          <a:p>
            <a:r>
              <a:rPr lang="ru-RU" sz="1400"/>
              <a:t>Школы по теме (проблеме)</a:t>
            </a:r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962400" y="2362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609600" y="4495800"/>
            <a:ext cx="32766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400"/>
              <a:t>Научно-практическая </a:t>
            </a:r>
          </a:p>
          <a:p>
            <a:r>
              <a:rPr lang="ru-RU" sz="1400"/>
              <a:t>конференция:</a:t>
            </a:r>
          </a:p>
          <a:p>
            <a:pPr>
              <a:buFontTx/>
              <a:buChar char="•"/>
            </a:pPr>
            <a:r>
              <a:rPr lang="ru-RU" sz="1400"/>
              <a:t>Выступления с самообобщением </a:t>
            </a:r>
          </a:p>
          <a:p>
            <a:r>
              <a:rPr lang="ru-RU" sz="1400"/>
              <a:t>опыта работы</a:t>
            </a:r>
          </a:p>
          <a:p>
            <a:pPr>
              <a:buFontTx/>
              <a:buChar char="•"/>
            </a:pPr>
            <a:r>
              <a:rPr lang="ru-RU" sz="1400"/>
              <a:t>Творческие отчеты</a:t>
            </a:r>
          </a:p>
          <a:p>
            <a:pPr>
              <a:buFontTx/>
              <a:buChar char="•"/>
            </a:pPr>
            <a:r>
              <a:rPr lang="ru-RU" sz="1400"/>
              <a:t>Педагогические выставки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457200" y="3581400"/>
            <a:ext cx="6365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sz="2000"/>
              <a:t>Подведение итогов работы по проблеме, пропаганда ППО, ____/_____учебный год</a:t>
            </a:r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3962400" y="5181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5257800" y="4495800"/>
            <a:ext cx="27432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Tx/>
              <a:buChar char="•"/>
            </a:pPr>
            <a:r>
              <a:rPr lang="ru-RU" sz="1400"/>
              <a:t>Систематизация накопленного </a:t>
            </a:r>
          </a:p>
          <a:p>
            <a:r>
              <a:rPr lang="ru-RU" sz="1400"/>
              <a:t>материала</a:t>
            </a:r>
          </a:p>
          <a:p>
            <a:pPr>
              <a:buFontTx/>
              <a:buChar char="•"/>
            </a:pPr>
            <a:r>
              <a:rPr lang="ru-RU" sz="1400"/>
              <a:t>Издание педагогического </a:t>
            </a:r>
          </a:p>
          <a:p>
            <a:r>
              <a:rPr lang="ru-RU" sz="1400"/>
              <a:t>альманаха по проблеме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sz="2600"/>
              <a:t>Дифференцированный подход в работе с управленческими и педагогическими кадрами</a:t>
            </a:r>
          </a:p>
        </p:txBody>
      </p:sp>
      <p:sp>
        <p:nvSpPr>
          <p:cNvPr id="18435" name="Oval 3"/>
          <p:cNvSpPr>
            <a:spLocks noChangeArrowheads="1"/>
          </p:cNvSpPr>
          <p:nvPr/>
        </p:nvSpPr>
        <p:spPr bwMode="auto">
          <a:xfrm rot="-1439459">
            <a:off x="914400" y="1981200"/>
            <a:ext cx="25146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Школа методического </a:t>
            </a:r>
          </a:p>
          <a:p>
            <a:pPr algn="ctr"/>
            <a:r>
              <a:rPr lang="ru-RU"/>
              <a:t>мастерства</a:t>
            </a:r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3505200" y="1676400"/>
            <a:ext cx="2590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Методический совет </a:t>
            </a:r>
          </a:p>
          <a:p>
            <a:pPr algn="ctr"/>
            <a:r>
              <a:rPr lang="ru-RU"/>
              <a:t>района</a:t>
            </a: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 rot="1433709">
            <a:off x="6172200" y="2057400"/>
            <a:ext cx="22860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Школа молодого </a:t>
            </a:r>
          </a:p>
          <a:p>
            <a:pPr algn="ctr"/>
            <a:r>
              <a:rPr lang="ru-RU"/>
              <a:t>руководителя</a:t>
            </a:r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 rot="747429">
            <a:off x="838200" y="4648200"/>
            <a:ext cx="27432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Проблемные </a:t>
            </a:r>
          </a:p>
          <a:p>
            <a:pPr algn="ctr"/>
            <a:r>
              <a:rPr lang="ru-RU"/>
              <a:t>группы</a:t>
            </a:r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 rot="-701362">
            <a:off x="5257800" y="4800600"/>
            <a:ext cx="32004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Предметные районные </a:t>
            </a:r>
          </a:p>
          <a:p>
            <a:pPr algn="ctr"/>
            <a:r>
              <a:rPr lang="ru-RU"/>
              <a:t>методические объединения</a:t>
            </a: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2971800" y="3352800"/>
            <a:ext cx="3505200" cy="1447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Организационные формы </a:t>
            </a:r>
          </a:p>
          <a:p>
            <a:pPr algn="ctr"/>
            <a:r>
              <a:rPr lang="ru-RU"/>
              <a:t>работы с кадрами </a:t>
            </a:r>
          </a:p>
          <a:p>
            <a:pPr algn="ctr"/>
            <a:endParaRPr lang="ru-RU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 flipV="1">
            <a:off x="2819400" y="29718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V="1">
            <a:off x="48768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6019800" y="31242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5867400" y="4648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H="1">
            <a:off x="2895600" y="46482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600"/>
              <a:t>Диагностика управленческой компетентности руководителя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600"/>
              <a:t>На основе анализа кадрового состава по стажу работы, квалификационным категориям;</a:t>
            </a:r>
          </a:p>
          <a:p>
            <a:pPr>
              <a:buFont typeface="Wingdings" pitchFamily="2" charset="2"/>
              <a:buNone/>
            </a:pPr>
            <a:endParaRPr lang="ru-RU" sz="2600"/>
          </a:p>
          <a:p>
            <a:r>
              <a:rPr lang="ru-RU" sz="2600"/>
              <a:t>На основе диагностики и анализа затруднений;</a:t>
            </a:r>
          </a:p>
          <a:p>
            <a:pPr>
              <a:buFont typeface="Wingdings" pitchFamily="2" charset="2"/>
              <a:buNone/>
            </a:pPr>
            <a:endParaRPr lang="ru-RU" sz="2600"/>
          </a:p>
          <a:p>
            <a:r>
              <a:rPr lang="ru-RU" sz="2600"/>
              <a:t>На основе выявленных потребностей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600" b="0"/>
              <a:t>Программа сетевой системы повышения квалификации заместителей директоров ОУ</a:t>
            </a:r>
            <a:r>
              <a:rPr lang="ru-RU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100"/>
              <a:t>Проблемный семинар для зам.директоров по проблеме «Компетентностная педагогика в 21 веке», разработанный на основе материалов Международных курсов Центра «Обучение без границ» (Монреаль, Канада). Семинар проводился на 2-ом этапе разработки единой методической темы под руководством заведующей ИМО, прошедшей обучение на этих курсах.</a:t>
            </a:r>
          </a:p>
          <a:p>
            <a:pPr>
              <a:lnSpc>
                <a:spcPct val="80000"/>
              </a:lnSpc>
            </a:pPr>
            <a:endParaRPr lang="ru-RU" sz="2100"/>
          </a:p>
          <a:p>
            <a:pPr>
              <a:lnSpc>
                <a:spcPct val="80000"/>
              </a:lnSpc>
            </a:pPr>
            <a:r>
              <a:rPr lang="ru-RU" sz="2100"/>
              <a:t>Районные обучающие семинары для руководителей (в течение 2-х лет в соответствии с ЕМТ на семинарах обсуждались такие проблемы, как «Модель профессиональной компетентности педагога», «Современные педагогические технологии», «Развитие технологической и рефлексивной компетенций», «Компетентностный подход в образовании школьников» и др.);</a:t>
            </a:r>
          </a:p>
          <a:p>
            <a:pPr>
              <a:lnSpc>
                <a:spcPct val="80000"/>
              </a:lnSpc>
            </a:pPr>
            <a:endParaRPr lang="ru-RU" sz="2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7163"/>
            <a:ext cx="7543800" cy="862012"/>
          </a:xfrm>
        </p:spPr>
        <p:txBody>
          <a:bodyPr/>
          <a:lstStyle/>
          <a:p>
            <a:r>
              <a:rPr lang="ru-RU" sz="2600" b="0"/>
              <a:t>Обучающие семинары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219200"/>
            <a:ext cx="40386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 b="1" i="1"/>
              <a:t>постоянно действующий районный семинар для заместителей директоров по УР «Формирование инновационной культуры педагога «Новой школы» (руководители Сомова Л.В., заведующая ИМО ГМЦ, тьюторы Гиматутдинова И. Л., зам.директора по УР МАОУ «СОШ №141», Гирфанутдинова Н. М., зам.директора по УР МБОУ «Гимназия №8»)</a:t>
            </a:r>
            <a:r>
              <a:rPr lang="ru-RU" sz="2200"/>
              <a:t> </a:t>
            </a:r>
          </a:p>
        </p:txBody>
      </p:sp>
      <p:pic>
        <p:nvPicPr>
          <p:cNvPr id="27652" name="Picture 4" descr="S500564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876800" y="1447800"/>
            <a:ext cx="3429000" cy="2338388"/>
          </a:xfrm>
        </p:spPr>
      </p:pic>
      <p:pic>
        <p:nvPicPr>
          <p:cNvPr id="27653" name="Picture 5" descr="S500563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876800" y="3938588"/>
            <a:ext cx="3505200" cy="23098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\\Share\общая сетевая\20 апр\0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50" y="2143125"/>
            <a:ext cx="4286250" cy="2859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195" name="Picture 2" descr="\\Share\общая сетевая\20 апр\IMG_685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14813" y="214313"/>
            <a:ext cx="4713287" cy="3143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196" name="Picture 4" descr="\\Share\общая сетевая\20 апр\0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43438" y="3690938"/>
            <a:ext cx="4305300" cy="28717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214313" y="357188"/>
            <a:ext cx="3929062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 программы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тьюторского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сопровождения развития профессиональной компетентности управленческих кадров ОУ района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0"/>
              <a:t>Тематика семинара «Формирование инновационной культуры педагога «Новой школы»</a:t>
            </a:r>
            <a:r>
              <a:rPr lang="ru-RU" sz="2600" b="0" i="1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 sz="2100" b="1"/>
          </a:p>
          <a:p>
            <a:pPr>
              <a:lnSpc>
                <a:spcPct val="90000"/>
              </a:lnSpc>
            </a:pPr>
            <a:r>
              <a:rPr lang="ru-RU" sz="2100" b="1"/>
              <a:t>Новые цели и ценности современного образования: Федеральный государственный стандарт основного общего образования. Деловая игра </a:t>
            </a:r>
          </a:p>
          <a:p>
            <a:pPr>
              <a:lnSpc>
                <a:spcPct val="90000"/>
              </a:lnSpc>
            </a:pPr>
            <a:r>
              <a:rPr lang="ru-RU" sz="2100" b="1"/>
              <a:t>Образовательные технологии деятельностного типа как условие достижения нового образовательного результата. Мастер педагогических технологий. </a:t>
            </a:r>
          </a:p>
          <a:p>
            <a:pPr>
              <a:lnSpc>
                <a:spcPct val="90000"/>
              </a:lnSpc>
            </a:pPr>
            <a:r>
              <a:rPr lang="ru-RU" sz="2100" b="1"/>
              <a:t>Управление процессом становления, формирования и развития инновационной культуры педагога. </a:t>
            </a:r>
          </a:p>
          <a:p>
            <a:pPr>
              <a:lnSpc>
                <a:spcPct val="90000"/>
              </a:lnSpc>
            </a:pPr>
            <a:r>
              <a:rPr lang="ru-RU" sz="2100" b="1"/>
              <a:t>Инновационный проект: этапы подготовки, технология оформления </a:t>
            </a:r>
          </a:p>
          <a:p>
            <a:pPr>
              <a:lnSpc>
                <a:spcPct val="90000"/>
              </a:lnSpc>
            </a:pPr>
            <a:r>
              <a:rPr lang="ru-RU" sz="2100" b="1"/>
              <a:t>Диагностика и мониторинг инновационной деятельности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500" b="1"/>
              <a:t>Задание 1. </a:t>
            </a:r>
            <a:r>
              <a:rPr lang="ru-RU" sz="2500"/>
              <a:t>Прочитайте материал информационного блока, используя прием INSERT из технологии развития критического мышления. По результатам работы с текстом заполните таблицу.    </a:t>
            </a:r>
          </a:p>
          <a:p>
            <a:r>
              <a:rPr lang="ru-RU" sz="2500" b="1"/>
              <a:t>Задание 2. </a:t>
            </a:r>
            <a:r>
              <a:rPr lang="ru-RU" sz="2500"/>
              <a:t>Оцените свою профессиональную компетентность по каждой группе выделенных задач, заполнив таблицу. По результатам выполнения задания постройте «Профиль своей профессиональной компетентности»).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ru-RU" sz="2000" b="0"/>
              <a:t>Городской семинар «Методический сервис как ресурс инновационного развития системы образования».</a:t>
            </a:r>
            <a:r>
              <a:rPr lang="ru-RU"/>
              <a:t> </a:t>
            </a:r>
          </a:p>
        </p:txBody>
      </p:sp>
      <p:pic>
        <p:nvPicPr>
          <p:cNvPr id="37891" name="Picture 3" descr="IMG_686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179513" y="1719263"/>
            <a:ext cx="2592387" cy="2132012"/>
          </a:xfrm>
        </p:spPr>
      </p:pic>
      <p:pic>
        <p:nvPicPr>
          <p:cNvPr id="37892" name="Picture 4" descr="0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5027613" y="1719263"/>
            <a:ext cx="3279775" cy="2132012"/>
          </a:xfrm>
        </p:spPr>
      </p:pic>
      <p:pic>
        <p:nvPicPr>
          <p:cNvPr id="37893" name="Picture 5" descr="IMG_6918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835025" y="3997325"/>
            <a:ext cx="3281363" cy="2133600"/>
          </a:xfrm>
        </p:spPr>
      </p:pic>
      <p:pic>
        <p:nvPicPr>
          <p:cNvPr id="37894" name="Picture 6" descr="IMG_699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5026025" y="3997325"/>
            <a:ext cx="3281363" cy="2133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/>
              <a:t>Стажировка молодого руководителя.</a:t>
            </a:r>
            <a:br>
              <a:rPr lang="ru-RU" sz="2200"/>
            </a:br>
            <a:r>
              <a:rPr lang="ru-RU" sz="2200"/>
              <a:t>Тематика занятий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100"/>
              <a:t>Нормативно-правовая база образовательного процесса.</a:t>
            </a:r>
          </a:p>
          <a:p>
            <a:pPr>
              <a:lnSpc>
                <a:spcPct val="90000"/>
              </a:lnSpc>
            </a:pPr>
            <a:r>
              <a:rPr lang="ru-RU" sz="2100"/>
              <a:t>Планирование деятельности заместителя директора. Комплексно-целевое планирование. Виды планов.</a:t>
            </a:r>
          </a:p>
          <a:p>
            <a:pPr>
              <a:lnSpc>
                <a:spcPct val="90000"/>
              </a:lnSpc>
            </a:pPr>
            <a:r>
              <a:rPr lang="ru-RU" sz="2100"/>
              <a:t>Что такое внутришкольный контроль?</a:t>
            </a:r>
          </a:p>
          <a:p>
            <a:pPr>
              <a:lnSpc>
                <a:spcPct val="90000"/>
              </a:lnSpc>
            </a:pPr>
            <a:r>
              <a:rPr lang="ru-RU" sz="2100"/>
              <a:t>Аналитическая деятельность руководителя. Анализ урока.</a:t>
            </a:r>
          </a:p>
          <a:p>
            <a:pPr>
              <a:lnSpc>
                <a:spcPct val="90000"/>
              </a:lnSpc>
            </a:pPr>
            <a:r>
              <a:rPr lang="ru-RU" sz="2100"/>
              <a:t>Что такое мониторинг? Мониторинг в образовательной деятельности.</a:t>
            </a:r>
          </a:p>
          <a:p>
            <a:pPr>
              <a:lnSpc>
                <a:spcPct val="90000"/>
              </a:lnSpc>
            </a:pPr>
            <a:r>
              <a:rPr lang="ru-RU" sz="2100"/>
              <a:t>Как организовать методическую работу?</a:t>
            </a:r>
          </a:p>
          <a:p>
            <a:pPr>
              <a:lnSpc>
                <a:spcPct val="90000"/>
              </a:lnSpc>
            </a:pPr>
            <a:r>
              <a:rPr lang="ru-RU" sz="2100"/>
              <a:t>Лаборатория заместителя директора.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0"/>
              <a:t>Советский район – это</a:t>
            </a:r>
            <a:r>
              <a:rPr lang="ru-RU" sz="2200"/>
              <a:t>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100" b="1"/>
              <a:t>Общеобразовательные учреждения – 36, </a:t>
            </a:r>
            <a:r>
              <a:rPr lang="ru-RU" sz="2100" b="1" i="1"/>
              <a:t>из них</a:t>
            </a:r>
            <a:r>
              <a:rPr lang="ru-RU" sz="2100" b="1"/>
              <a:t>:</a:t>
            </a:r>
          </a:p>
          <a:p>
            <a:pPr>
              <a:lnSpc>
                <a:spcPct val="80000"/>
              </a:lnSpc>
            </a:pPr>
            <a:r>
              <a:rPr lang="ru-RU" sz="2100" b="1" i="1"/>
              <a:t>Лицеи – 4,</a:t>
            </a:r>
          </a:p>
          <a:p>
            <a:pPr>
              <a:lnSpc>
                <a:spcPct val="80000"/>
              </a:lnSpc>
            </a:pPr>
            <a:r>
              <a:rPr lang="ru-RU" sz="2100" b="1" i="1"/>
              <a:t>Гимназии – 8,</a:t>
            </a:r>
          </a:p>
          <a:p>
            <a:pPr>
              <a:lnSpc>
                <a:spcPct val="80000"/>
              </a:lnSpc>
            </a:pPr>
            <a:r>
              <a:rPr lang="ru-RU" sz="2100" b="1" i="1"/>
              <a:t>Школы с углубленным изучением отдельных предметов - 9</a:t>
            </a:r>
          </a:p>
          <a:p>
            <a:pPr>
              <a:lnSpc>
                <a:spcPct val="80000"/>
              </a:lnSpc>
            </a:pPr>
            <a:r>
              <a:rPr lang="ru-RU" sz="2100" b="1"/>
              <a:t>Дошкольные образовательные учреждения – 76</a:t>
            </a:r>
          </a:p>
          <a:p>
            <a:pPr>
              <a:lnSpc>
                <a:spcPct val="80000"/>
              </a:lnSpc>
            </a:pPr>
            <a:r>
              <a:rPr lang="ru-RU" sz="2100" b="1"/>
              <a:t>Учреждения дополнительного образования – 15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100" b="1"/>
          </a:p>
          <a:p>
            <a:pPr>
              <a:lnSpc>
                <a:spcPct val="80000"/>
              </a:lnSpc>
            </a:pPr>
            <a:r>
              <a:rPr lang="ru-RU" sz="2100" b="1"/>
              <a:t>Количество руководителей и педагогов – 3851</a:t>
            </a:r>
          </a:p>
          <a:p>
            <a:pPr>
              <a:lnSpc>
                <a:spcPct val="80000"/>
              </a:lnSpc>
            </a:pPr>
            <a:r>
              <a:rPr lang="ru-RU" sz="2100" b="1"/>
              <a:t>Количество учащихся в ОУ - 23831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4" descr="\\Share\общая сетевая\МЕТОДИСТЫ\нач.школа\IMG_047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143375" y="857250"/>
            <a:ext cx="4676775" cy="30718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7" name="Рисунок 2" descr="\\Share\общая сетевая\МЕТОДИСТЫ\нач.школа\IMG_046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4375" y="3571875"/>
            <a:ext cx="4214813" cy="29289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8" name="Рисунок 3" descr="\\Share\общая сетевая\МЕТОДИСТЫ\нач.школа\IMG_046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357813" y="4214813"/>
            <a:ext cx="3500437" cy="23320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9" name="Рисунок 5" descr="\\Share\общая сетевая\МЕТОДИСТЫ\нач.школа\IMG_0489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8" y="1714500"/>
            <a:ext cx="3282950" cy="2187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366" name="Прямоугольник 6"/>
          <p:cNvSpPr>
            <a:spLocks noChangeArrowheads="1"/>
          </p:cNvSpPr>
          <p:nvPr/>
        </p:nvSpPr>
        <p:spPr bwMode="auto">
          <a:xfrm>
            <a:off x="285750" y="214313"/>
            <a:ext cx="821531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FF00"/>
                </a:solidFill>
              </a:rPr>
              <a:t>Заседание руководителей школьных методических объединений  </a:t>
            </a:r>
            <a:endParaRPr lang="en-US" sz="2800" b="1">
              <a:solidFill>
                <a:srgbClr val="FFFF00"/>
              </a:solidFill>
            </a:endParaRPr>
          </a:p>
          <a:p>
            <a:r>
              <a:rPr lang="ru-RU" sz="2800" b="1">
                <a:solidFill>
                  <a:srgbClr val="FFFF00"/>
                </a:solidFill>
              </a:rPr>
              <a:t>«Начальная школа»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ru-RU" sz="2200"/>
              <a:t>Различные формы работы предметных методических объединений</a:t>
            </a:r>
          </a:p>
        </p:txBody>
      </p:sp>
      <p:pic>
        <p:nvPicPr>
          <p:cNvPr id="21507" name="Picture 3" descr="S500050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/>
          <a:srcRect/>
          <a:stretch>
            <a:fillRect/>
          </a:stretch>
        </p:blipFill>
        <p:spPr>
          <a:xfrm rot="21115013">
            <a:off x="1019175" y="1719263"/>
            <a:ext cx="2914650" cy="2132012"/>
          </a:xfrm>
          <a:ln/>
        </p:spPr>
      </p:pic>
      <p:pic>
        <p:nvPicPr>
          <p:cNvPr id="21508" name="Picture 4" descr="S5000496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/>
          <a:srcRect/>
          <a:stretch>
            <a:fillRect/>
          </a:stretch>
        </p:blipFill>
        <p:spPr>
          <a:xfrm rot="20841371">
            <a:off x="4800600" y="4114800"/>
            <a:ext cx="2916238" cy="2187575"/>
          </a:xfrm>
          <a:ln/>
        </p:spPr>
      </p:pic>
      <p:pic>
        <p:nvPicPr>
          <p:cNvPr id="21509" name="Picture 5" descr="IMG_147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email"/>
          <a:srcRect/>
          <a:stretch>
            <a:fillRect/>
          </a:stretch>
        </p:blipFill>
        <p:spPr>
          <a:xfrm rot="545613">
            <a:off x="5210175" y="1719263"/>
            <a:ext cx="2914650" cy="2132012"/>
          </a:xfrm>
        </p:spPr>
      </p:pic>
      <p:pic>
        <p:nvPicPr>
          <p:cNvPr id="21510" name="Picture 6" descr="IMG_147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email"/>
          <a:srcRect/>
          <a:stretch>
            <a:fillRect/>
          </a:stretch>
        </p:blipFill>
        <p:spPr>
          <a:xfrm rot="409618">
            <a:off x="914400" y="4114800"/>
            <a:ext cx="2916238" cy="2157413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ru-RU" sz="2600"/>
              <a:t>Мастер-класс как одна из форм инициации процесса освоения новшеств</a:t>
            </a:r>
          </a:p>
        </p:txBody>
      </p:sp>
      <p:pic>
        <p:nvPicPr>
          <p:cNvPr id="35843" name="Picture 3" descr="S5001732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>
          <a:xfrm rot="20993848">
            <a:off x="5210175" y="1719263"/>
            <a:ext cx="2914650" cy="2132012"/>
          </a:xfrm>
          <a:noFill/>
          <a:ln/>
        </p:spPr>
      </p:pic>
      <p:pic>
        <p:nvPicPr>
          <p:cNvPr id="35844" name="Picture 4" descr="1591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/>
          <a:srcRect/>
          <a:stretch>
            <a:fillRect/>
          </a:stretch>
        </p:blipFill>
        <p:spPr>
          <a:xfrm rot="825252">
            <a:off x="835025" y="3997325"/>
            <a:ext cx="3281363" cy="2133600"/>
          </a:xfrm>
          <a:ln/>
        </p:spPr>
      </p:pic>
      <p:pic>
        <p:nvPicPr>
          <p:cNvPr id="35845" name="Picture 5" descr="S500174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email"/>
          <a:srcRect/>
          <a:stretch>
            <a:fillRect/>
          </a:stretch>
        </p:blipFill>
        <p:spPr>
          <a:xfrm rot="550534">
            <a:off x="1019175" y="1719263"/>
            <a:ext cx="2914650" cy="2132012"/>
          </a:xfrm>
        </p:spPr>
      </p:pic>
      <p:pic>
        <p:nvPicPr>
          <p:cNvPr id="35846" name="Picture 6" descr="S5001735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email"/>
          <a:srcRect/>
          <a:stretch>
            <a:fillRect/>
          </a:stretch>
        </p:blipFill>
        <p:spPr>
          <a:xfrm rot="20860837">
            <a:off x="5208588" y="3997325"/>
            <a:ext cx="2916237" cy="21336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0"/>
              <a:t>Ежегодные итоговые методические мероприятия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700" b="1"/>
              <a:t>2009 год</a:t>
            </a:r>
            <a:r>
              <a:rPr lang="ru-RU" sz="1700"/>
              <a:t> – фестиваль инновационных проектов</a:t>
            </a:r>
          </a:p>
          <a:p>
            <a:pPr>
              <a:lnSpc>
                <a:spcPct val="80000"/>
              </a:lnSpc>
            </a:pPr>
            <a:r>
              <a:rPr lang="ru-RU" sz="1700" b="1"/>
              <a:t>2010 год</a:t>
            </a:r>
            <a:r>
              <a:rPr lang="ru-RU" sz="1700"/>
              <a:t> – итоговая научно-практическая конференция</a:t>
            </a:r>
          </a:p>
          <a:p>
            <a:pPr>
              <a:lnSpc>
                <a:spcPct val="80000"/>
              </a:lnSpc>
            </a:pPr>
            <a:r>
              <a:rPr lang="ru-RU" sz="1700" b="1"/>
              <a:t>2011 год</a:t>
            </a:r>
            <a:r>
              <a:rPr lang="ru-RU" sz="1700"/>
              <a:t> – педагогические чтения «Формирование компетентности участников образовательного процесса как одно из ключевых направлений современной стратегии развития образования»</a:t>
            </a:r>
            <a:r>
              <a:rPr lang="ru-RU" sz="1700" b="1"/>
              <a:t> </a:t>
            </a:r>
            <a:endParaRPr lang="ru-RU" sz="1700"/>
          </a:p>
          <a:p>
            <a:pPr>
              <a:lnSpc>
                <a:spcPct val="80000"/>
              </a:lnSpc>
            </a:pPr>
            <a:r>
              <a:rPr lang="ru-RU" sz="1700" b="1"/>
              <a:t>2012 год</a:t>
            </a:r>
            <a:r>
              <a:rPr lang="ru-RU" sz="1700"/>
              <a:t> – круглые столы по актуальным проблемам образования, таким, как «Роль руководителя в создании условий для развития кадрового потенциала ОУ» (для директоров школ), «Методическая работа в школе: традиции и инновации» (для заместителей директоров по УР), для руководителей ДОУ и педагогов начальных классов «Преемственность и непрерывность дошкольного и начального образования в аспекте ФГТ и ФГОС НОО», для учителей гуманитарного цикла «Национальная  Программа поддержки и развития чтения: итоги и перспективы», для учителей татарского языка «Формирование ключевых компетенций учащихся  - показатель эффективной работы учителя», для учителей естественно-математического цикла - «Ключевые компетенции как компонент личностно – ориентированной  парадигмы  образования»</a:t>
            </a:r>
          </a:p>
          <a:p>
            <a:pPr>
              <a:lnSpc>
                <a:spcPct val="80000"/>
              </a:lnSpc>
            </a:pPr>
            <a:r>
              <a:rPr lang="ru-RU" sz="1700" b="1"/>
              <a:t>2013 год</a:t>
            </a:r>
            <a:r>
              <a:rPr lang="ru-RU" sz="1700"/>
              <a:t> – панорама методического опыта.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/>
              <a:t>Фестиваль инновационных проектов «Инновационный проект: от идеи до внедрения» (апрель 2009 года)</a:t>
            </a:r>
            <a:br>
              <a:rPr lang="ru-RU" sz="2000"/>
            </a:br>
            <a:endParaRPr lang="ru-RU" sz="200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49788" y="1719263"/>
            <a:ext cx="4037012" cy="44116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700"/>
              <a:t>Представлены проекты:</a:t>
            </a:r>
          </a:p>
          <a:p>
            <a:pPr>
              <a:lnSpc>
                <a:spcPct val="80000"/>
              </a:lnSpc>
            </a:pPr>
            <a:r>
              <a:rPr lang="ru-RU" sz="1500"/>
              <a:t>Инновационные проекты дошкольного образования</a:t>
            </a:r>
          </a:p>
          <a:p>
            <a:pPr>
              <a:lnSpc>
                <a:spcPct val="80000"/>
              </a:lnSpc>
            </a:pPr>
            <a:r>
              <a:rPr lang="ru-RU" sz="1500"/>
              <a:t>Профильная школа – среда формирования социально-активной личности</a:t>
            </a:r>
          </a:p>
          <a:p>
            <a:pPr>
              <a:lnSpc>
                <a:spcPct val="80000"/>
              </a:lnSpc>
            </a:pPr>
            <a:r>
              <a:rPr lang="ru-RU" sz="1500"/>
              <a:t>Языковое портфолио как средство социализации личности учащихся в условиях трансформации российского общества</a:t>
            </a:r>
          </a:p>
          <a:p>
            <a:pPr>
              <a:lnSpc>
                <a:spcPct val="80000"/>
              </a:lnSpc>
            </a:pPr>
            <a:r>
              <a:rPr lang="ru-RU" sz="1500"/>
              <a:t>Модель гражданско-правового образования</a:t>
            </a:r>
          </a:p>
          <a:p>
            <a:pPr>
              <a:lnSpc>
                <a:spcPct val="80000"/>
              </a:lnSpc>
            </a:pPr>
            <a:r>
              <a:rPr lang="ru-RU" sz="1500"/>
              <a:t>Педагогическая среда как условие социализации личности школьника</a:t>
            </a:r>
          </a:p>
          <a:p>
            <a:pPr>
              <a:lnSpc>
                <a:spcPct val="80000"/>
              </a:lnSpc>
            </a:pPr>
            <a:r>
              <a:rPr lang="ru-RU" sz="1500"/>
              <a:t>Индивидуальная траектория развития личности: портфолио учителя и портфолио ученика</a:t>
            </a:r>
          </a:p>
          <a:p>
            <a:pPr>
              <a:lnSpc>
                <a:spcPct val="80000"/>
              </a:lnSpc>
            </a:pPr>
            <a:r>
              <a:rPr lang="ru-RU" sz="1500"/>
              <a:t>Социальные проекты  формирования конкурентноспособной личности учащегося</a:t>
            </a:r>
          </a:p>
          <a:p>
            <a:pPr>
              <a:lnSpc>
                <a:spcPct val="80000"/>
              </a:lnSpc>
            </a:pPr>
            <a:endParaRPr lang="ru-RU" sz="1500"/>
          </a:p>
        </p:txBody>
      </p:sp>
      <p:pic>
        <p:nvPicPr>
          <p:cNvPr id="33796" name="Picture 4" descr="S500186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57200" y="1447800"/>
            <a:ext cx="3505200" cy="2338388"/>
          </a:xfrm>
        </p:spPr>
      </p:pic>
      <p:pic>
        <p:nvPicPr>
          <p:cNvPr id="33797" name="Picture 5" descr="S500186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1017588" y="3938588"/>
            <a:ext cx="3402012" cy="2386012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95288" y="260350"/>
            <a:ext cx="7986712" cy="1111250"/>
          </a:xfrm>
        </p:spPr>
        <p:txBody>
          <a:bodyPr/>
          <a:lstStyle/>
          <a:p>
            <a:r>
              <a:rPr lang="ru-RU" sz="1800" b="0"/>
              <a:t>Районные педагогические чтения «Формирование компетентности участников образовательного процесса как одно из ключевых направлений современной стратегии развития образования» </a:t>
            </a:r>
            <a:r>
              <a:rPr lang="ru-RU" sz="3500" b="0"/>
              <a:t> </a:t>
            </a:r>
          </a:p>
        </p:txBody>
      </p:sp>
      <p:pic>
        <p:nvPicPr>
          <p:cNvPr id="38915" name="Picture 3" descr="IMG_179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836613" y="1719263"/>
            <a:ext cx="3279775" cy="2132012"/>
          </a:xfrm>
        </p:spPr>
      </p:pic>
      <p:pic>
        <p:nvPicPr>
          <p:cNvPr id="38916" name="Picture 4" descr="IMG_047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835025" y="3997325"/>
            <a:ext cx="3281363" cy="2133600"/>
          </a:xfrm>
        </p:spPr>
      </p:pic>
      <p:pic>
        <p:nvPicPr>
          <p:cNvPr id="38917" name="Picture 5" descr="IMG_176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5027613" y="1719263"/>
            <a:ext cx="3279775" cy="2132012"/>
          </a:xfrm>
        </p:spPr>
      </p:pic>
      <p:pic>
        <p:nvPicPr>
          <p:cNvPr id="38918" name="Picture 6" descr="IMG_1797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5026025" y="3997325"/>
            <a:ext cx="3281363" cy="21336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69975"/>
          </a:xfrm>
        </p:spPr>
        <p:txBody>
          <a:bodyPr/>
          <a:lstStyle/>
          <a:p>
            <a:r>
              <a:rPr lang="ru-RU" sz="2600" b="0"/>
              <a:t>Инновационные проекты</a:t>
            </a:r>
          </a:p>
        </p:txBody>
      </p:sp>
      <p:graphicFrame>
        <p:nvGraphicFramePr>
          <p:cNvPr id="24579" name="Group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5129213"/>
        </p:xfrm>
        <a:graphic>
          <a:graphicData uri="http://schemas.openxmlformats.org/drawingml/2006/table">
            <a:tbl>
              <a:tblPr/>
              <a:tblGrid>
                <a:gridCol w="3429000"/>
                <a:gridCol w="48006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Уровень проекта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Международный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СОШ №72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Федеральный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СОШ №141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Республиканский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СОШ №141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Городской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Лицей №121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Районный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Гимн.№8, 20, 125, 126, лицей №149, СОШ №15, 22, 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600" b="0"/>
              <a:t>Опытно-экспериментальная работа в школах района</a:t>
            </a:r>
          </a:p>
        </p:txBody>
      </p:sp>
      <p:graphicFrame>
        <p:nvGraphicFramePr>
          <p:cNvPr id="25603" name="Group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65675"/>
        </p:xfrm>
        <a:graphic>
          <a:graphicData uri="http://schemas.openxmlformats.org/drawingml/2006/table">
            <a:tbl>
              <a:tblPr/>
              <a:tblGrid>
                <a:gridCol w="2895600"/>
                <a:gridCol w="1981200"/>
                <a:gridCol w="3352800"/>
              </a:tblGrid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Уровень эксперимента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Количество эксперимент. площадок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Федеральный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№141, 90, 20 (2), 149, 144, 171, 174, 175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Республиканский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№159, 167, прогимн. №29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муниципальный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№8, 11, 93 (3), 140, 169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600" b="0" i="1"/>
              <a:t>Организация инновационной и опытно-экспериментальной деятельности в ОУ (алгоритм)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Определение потребности в изменениях;</a:t>
            </a:r>
          </a:p>
          <a:p>
            <a:pPr>
              <a:lnSpc>
                <a:spcPct val="90000"/>
              </a:lnSpc>
            </a:pPr>
            <a:r>
              <a:rPr lang="ru-RU"/>
              <a:t>Сбор информации и анализ ситуации;</a:t>
            </a:r>
          </a:p>
          <a:p>
            <a:pPr>
              <a:lnSpc>
                <a:spcPct val="90000"/>
              </a:lnSpc>
            </a:pPr>
            <a:r>
              <a:rPr lang="ru-RU"/>
              <a:t>Предварительный выбор или самостоятельная разработка нововведения;</a:t>
            </a:r>
          </a:p>
          <a:p>
            <a:pPr>
              <a:lnSpc>
                <a:spcPct val="90000"/>
              </a:lnSpc>
            </a:pPr>
            <a:r>
              <a:rPr lang="ru-RU"/>
              <a:t>Принятие решения о внедрении (освоении);</a:t>
            </a:r>
          </a:p>
          <a:p>
            <a:pPr>
              <a:lnSpc>
                <a:spcPct val="90000"/>
              </a:lnSpc>
            </a:pPr>
            <a:r>
              <a:rPr lang="ru-RU"/>
              <a:t>Собственно внедрение, включая пробное использование новшества;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600"/>
              <a:t>Методическое сопровождение инновационной и опытно-экспериментальной деятельности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49788" y="1719263"/>
            <a:ext cx="4037012" cy="44116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200"/>
              <a:t>Формы работы:</a:t>
            </a:r>
          </a:p>
          <a:p>
            <a:r>
              <a:rPr lang="ru-RU" sz="2200" i="1"/>
              <a:t>Консультации;</a:t>
            </a:r>
          </a:p>
          <a:p>
            <a:r>
              <a:rPr lang="ru-RU" sz="2200" i="1"/>
              <a:t>сбор, анализ и обобщение отчетно-диагностических материалов ОУ;</a:t>
            </a:r>
          </a:p>
          <a:p>
            <a:r>
              <a:rPr lang="ru-RU" sz="2200" i="1"/>
              <a:t>Семинары различного уровня на базе ОУ;</a:t>
            </a:r>
          </a:p>
          <a:p>
            <a:r>
              <a:rPr lang="ru-RU" sz="2200" i="1"/>
              <a:t>Диссеминация положительного педагогического опыта</a:t>
            </a:r>
            <a:r>
              <a:rPr lang="ru-RU" sz="2200"/>
              <a:t> </a:t>
            </a:r>
          </a:p>
        </p:txBody>
      </p:sp>
      <p:pic>
        <p:nvPicPr>
          <p:cNvPr id="32772" name="Picture 4" descr="У1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838200" y="1719263"/>
            <a:ext cx="3278188" cy="2135187"/>
          </a:xfrm>
        </p:spPr>
      </p:pic>
      <p:pic>
        <p:nvPicPr>
          <p:cNvPr id="32773" name="Picture 5" descr="S500227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1016000" y="3994150"/>
            <a:ext cx="2917825" cy="2136775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0"/>
              <a:t>Теоретико-методологические основы проектирования педагогической среды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Системный подход</a:t>
            </a:r>
          </a:p>
          <a:p>
            <a:r>
              <a:rPr lang="ru-RU"/>
              <a:t>Деятельностный подход </a:t>
            </a:r>
          </a:p>
          <a:p>
            <a:r>
              <a:rPr lang="ru-RU"/>
              <a:t>Информационный подход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600"/>
              <a:t>Диссеминация передового управленческого и педагогического опыта</a:t>
            </a:r>
          </a:p>
        </p:txBody>
      </p:sp>
      <p:pic>
        <p:nvPicPr>
          <p:cNvPr id="34819" name="Picture 3" descr="S500343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552575" y="1719263"/>
            <a:ext cx="6035675" cy="4411662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600" b="0"/>
              <a:t>Проблемы в организации инновационной и экспериментальной деятельности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100" b="1"/>
              <a:t>Недостаточное владение руководителями ОУ и педагогами навыками ведения инновационной и экспериментальной работы;</a:t>
            </a:r>
          </a:p>
          <a:p>
            <a:pPr>
              <a:lnSpc>
                <a:spcPct val="80000"/>
              </a:lnSpc>
            </a:pPr>
            <a:r>
              <a:rPr lang="ru-RU" sz="2100" b="1"/>
              <a:t>Трудности в определении проблемы и формулировании темы ИП и ОЭР;</a:t>
            </a:r>
          </a:p>
          <a:p>
            <a:pPr>
              <a:lnSpc>
                <a:spcPct val="80000"/>
              </a:lnSpc>
            </a:pPr>
            <a:r>
              <a:rPr lang="ru-RU" sz="2100" b="1"/>
              <a:t>Проблемы, возникающие на диагностическом этапе (создание диагностической базы, проведение и обработка диагностических материалов, их анализ)</a:t>
            </a:r>
          </a:p>
          <a:p>
            <a:pPr>
              <a:lnSpc>
                <a:spcPct val="80000"/>
              </a:lnSpc>
            </a:pPr>
            <a:r>
              <a:rPr lang="ru-RU" sz="2100" b="1"/>
              <a:t>Проблемы в ресурсном обеспечении реализации ИП и ОЭР: кадровые, материально-технические</a:t>
            </a:r>
          </a:p>
          <a:p>
            <a:pPr>
              <a:lnSpc>
                <a:spcPct val="80000"/>
              </a:lnSpc>
            </a:pPr>
            <a:r>
              <a:rPr lang="ru-RU" sz="2100" b="1"/>
              <a:t>Загруженность руководителей и педагогов другими видами работы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0"/>
              <a:t>Компоненты деятельности методической службы по проектированию инновационной педагогической среды</a:t>
            </a:r>
          </a:p>
        </p:txBody>
      </p:sp>
      <p:sp>
        <p:nvSpPr>
          <p:cNvPr id="41988" name="Oval 4"/>
          <p:cNvSpPr>
            <a:spLocks noChangeArrowheads="1"/>
          </p:cNvSpPr>
          <p:nvPr/>
        </p:nvSpPr>
        <p:spPr bwMode="auto">
          <a:xfrm>
            <a:off x="533400" y="2133600"/>
            <a:ext cx="3505200" cy="2057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Организационно-</a:t>
            </a:r>
          </a:p>
          <a:p>
            <a:pPr algn="ctr"/>
            <a:r>
              <a:rPr lang="ru-RU" sz="2000" b="1"/>
              <a:t>педагогический</a:t>
            </a:r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4038600" y="5562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2819400" y="4800600"/>
            <a:ext cx="3962400" cy="1524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методический</a:t>
            </a:r>
          </a:p>
        </p:txBody>
      </p:sp>
      <p:sp>
        <p:nvSpPr>
          <p:cNvPr id="41995" name="Oval 11"/>
          <p:cNvSpPr>
            <a:spLocks noChangeArrowheads="1"/>
          </p:cNvSpPr>
          <p:nvPr/>
        </p:nvSpPr>
        <p:spPr bwMode="auto">
          <a:xfrm>
            <a:off x="5181600" y="2133600"/>
            <a:ext cx="3505200" cy="1905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Проектно-инновационный </a:t>
            </a:r>
          </a:p>
          <a:p>
            <a:pPr algn="ctr"/>
            <a:r>
              <a:rPr lang="ru-RU" sz="2000" b="1"/>
              <a:t>и экспериментальный</a:t>
            </a:r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3962400" y="3276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2209800" y="4191000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H="1">
            <a:off x="5867400" y="40386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1782762"/>
          </a:xfrm>
        </p:spPr>
        <p:txBody>
          <a:bodyPr/>
          <a:lstStyle/>
          <a:p>
            <a:r>
              <a:rPr lang="ru-RU" sz="3500"/>
              <a:t>Благодарю за внимание и желаю творческих успехов!</a:t>
            </a:r>
          </a:p>
        </p:txBody>
      </p:sp>
      <p:pic>
        <p:nvPicPr>
          <p:cNvPr id="36867" name="Picture 3" descr="j030125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08213" y="2765425"/>
            <a:ext cx="4040187" cy="306705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0"/>
              <a:t>Модель методического сопровождения деятельности руководителя и педагога в районе</a:t>
            </a:r>
            <a:r>
              <a:rPr lang="ru-RU" sz="3500"/>
              <a:t> </a:t>
            </a:r>
          </a:p>
        </p:txBody>
      </p:sp>
      <p:graphicFrame>
        <p:nvGraphicFramePr>
          <p:cNvPr id="8247" name="Group 5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03165"/>
        </p:xfrm>
        <a:graphic>
          <a:graphicData uri="http://schemas.openxmlformats.org/drawingml/2006/table">
            <a:tbl>
              <a:tblPr/>
              <a:tblGrid>
                <a:gridCol w="2438400"/>
                <a:gridCol w="2057400"/>
                <a:gridCol w="3733800"/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2000-2005г.г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 «Реализация личности педагога и ученика в образовательном пространстве»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2005-2010г.г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 «Социализация личности в контексте модернизации образования»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2010-2015г.г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«Формирование компетентности участников образовательного процесса как одно из ключевых направлений современной стратегии развития образования»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Районные профессиональные объединения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2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Образовательное учреждение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92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Школьные профессиональные объединения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48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Руководитель ОУ, педагог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/>
              <a:t>Принципы выбора единой методической темы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100" b="1"/>
              <a:t>Актуальность темы, значимость для системы образования</a:t>
            </a:r>
          </a:p>
          <a:p>
            <a:r>
              <a:rPr lang="ru-RU" sz="2100" b="1"/>
              <a:t>Преемственность (с предыдущей темой ОУ, с нынешней темой района)</a:t>
            </a:r>
          </a:p>
          <a:p>
            <a:r>
              <a:rPr lang="ru-RU" sz="2100" b="1"/>
              <a:t>Перспективность темы</a:t>
            </a:r>
          </a:p>
          <a:p>
            <a:r>
              <a:rPr lang="ru-RU" sz="2100" b="1"/>
              <a:t>Управляемость</a:t>
            </a:r>
          </a:p>
          <a:p>
            <a:r>
              <a:rPr lang="ru-RU" sz="2100" b="1"/>
              <a:t>Диагностичность</a:t>
            </a:r>
          </a:p>
          <a:p>
            <a:r>
              <a:rPr lang="ru-RU" sz="2100" b="1"/>
              <a:t>Системность</a:t>
            </a:r>
          </a:p>
          <a:p>
            <a:r>
              <a:rPr lang="ru-RU" sz="2100" b="1"/>
              <a:t>Ресурсообеспеченность</a:t>
            </a:r>
          </a:p>
          <a:p>
            <a:pPr>
              <a:buFont typeface="Wingdings" pitchFamily="2" charset="2"/>
              <a:buNone/>
            </a:pPr>
            <a:endParaRPr lang="ru-RU" sz="2100" b="1"/>
          </a:p>
          <a:p>
            <a:endParaRPr lang="ru-RU" sz="17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Этапы разработки единой методической темы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600" b="1"/>
              <a:t>1 этап</a:t>
            </a:r>
            <a:r>
              <a:rPr lang="ru-RU" sz="2600"/>
              <a:t> (соответствует 1 году работы над темой) – </a:t>
            </a:r>
            <a:r>
              <a:rPr lang="ru-RU" sz="2600" i="1"/>
              <a:t>организационный, теоретический.</a:t>
            </a:r>
            <a:endParaRPr lang="ru-RU" sz="2600" b="1"/>
          </a:p>
          <a:p>
            <a:r>
              <a:rPr lang="ru-RU" sz="2600" b="1"/>
              <a:t>2 этап</a:t>
            </a:r>
            <a:r>
              <a:rPr lang="ru-RU" sz="2600"/>
              <a:t> (соответствует второму году работы над темой) – </a:t>
            </a:r>
            <a:r>
              <a:rPr lang="ru-RU" sz="2600" i="1"/>
              <a:t>обучающе-практический</a:t>
            </a:r>
            <a:r>
              <a:rPr lang="ru-RU" sz="2600"/>
              <a:t>.</a:t>
            </a:r>
            <a:endParaRPr lang="ru-RU" sz="2600" b="1"/>
          </a:p>
          <a:p>
            <a:r>
              <a:rPr lang="ru-RU" sz="2600" b="1"/>
              <a:t>3 этап</a:t>
            </a:r>
            <a:r>
              <a:rPr lang="ru-RU" sz="2600"/>
              <a:t> (соответствует третьему году работы над темой) – </a:t>
            </a:r>
            <a:r>
              <a:rPr lang="ru-RU" sz="2600" i="1"/>
              <a:t>практический</a:t>
            </a:r>
            <a:r>
              <a:rPr lang="ru-RU" sz="2600"/>
              <a:t>, сбор и обработка полученной информации</a:t>
            </a:r>
            <a:endParaRPr lang="ru-RU" sz="2600" b="1"/>
          </a:p>
          <a:p>
            <a:r>
              <a:rPr lang="ru-RU" sz="2600" b="1"/>
              <a:t>4 этап</a:t>
            </a:r>
            <a:r>
              <a:rPr lang="ru-RU" sz="2600"/>
              <a:t> – </a:t>
            </a:r>
            <a:r>
              <a:rPr lang="ru-RU" sz="2600" i="1"/>
              <a:t>обобщающий</a:t>
            </a:r>
            <a:r>
              <a:rPr lang="ru-RU" sz="2600"/>
              <a:t>, оценка результатов опыта</a:t>
            </a:r>
            <a:endParaRPr lang="ru-RU" sz="2600" b="1"/>
          </a:p>
          <a:p>
            <a:r>
              <a:rPr lang="ru-RU" sz="2600" b="1"/>
              <a:t>5 этап</a:t>
            </a:r>
            <a:r>
              <a:rPr lang="ru-RU" sz="2600"/>
              <a:t> – </a:t>
            </a:r>
            <a:r>
              <a:rPr lang="ru-RU" sz="2600" i="1"/>
              <a:t>отчетно-обобщающий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b="0"/>
              <a:t>Роль районной методической службы в реализации ЕМТ</a:t>
            </a:r>
            <a:r>
              <a:rPr lang="ru-RU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100"/>
              <a:t>На 1-ом этапе:</a:t>
            </a:r>
          </a:p>
          <a:p>
            <a:pPr>
              <a:lnSpc>
                <a:spcPct val="80000"/>
              </a:lnSpc>
            </a:pPr>
            <a:r>
              <a:rPr lang="ru-RU" sz="2100"/>
              <a:t>разработка методических рекомендаций для реализации темы на основе изучения педагогической литературы, подготовленных методистами ИМО (май-июнь 2010г.);</a:t>
            </a:r>
          </a:p>
          <a:p>
            <a:pPr>
              <a:lnSpc>
                <a:spcPct val="80000"/>
              </a:lnSpc>
            </a:pPr>
            <a:r>
              <a:rPr lang="ru-RU" sz="2100"/>
              <a:t>подготовка и проведение установочных семинаров для различных категорий руководителей и педагогов (сентябрь-октябрь 2010г.);</a:t>
            </a:r>
          </a:p>
          <a:p>
            <a:pPr>
              <a:lnSpc>
                <a:spcPct val="80000"/>
              </a:lnSpc>
            </a:pPr>
            <a:r>
              <a:rPr lang="ru-RU" sz="2100"/>
              <a:t>организация изучения теоретических основ проблемы (на основе предложенного методической службой библиографического списка) (в течение учебного года);</a:t>
            </a:r>
          </a:p>
          <a:p>
            <a:pPr>
              <a:lnSpc>
                <a:spcPct val="80000"/>
              </a:lnSpc>
            </a:pPr>
            <a:r>
              <a:rPr lang="ru-RU" sz="2100"/>
              <a:t>разработка планирования по реализации темы (январь-февраль 2011г.);</a:t>
            </a:r>
          </a:p>
          <a:p>
            <a:pPr>
              <a:lnSpc>
                <a:spcPct val="80000"/>
              </a:lnSpc>
            </a:pPr>
            <a:r>
              <a:rPr lang="ru-RU" sz="2100"/>
              <a:t>подготовка и проведение педагогических чтений (март – апрель 2011г.)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1500"/>
              <a:t>Единая методическая тема </a:t>
            </a:r>
            <a:br>
              <a:rPr lang="ru-RU" sz="1500"/>
            </a:br>
            <a:r>
              <a:rPr lang="ru-RU" sz="1500"/>
              <a:t>«Формирование компетентности участников образовательного процесса как одно из ключевых направление современной стратегии </a:t>
            </a:r>
            <a:br>
              <a:rPr lang="ru-RU" sz="1500"/>
            </a:br>
            <a:r>
              <a:rPr lang="ru-RU" sz="1500"/>
              <a:t>развития образования»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4037013" cy="44116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700"/>
              <a:t>Формы работы над темой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700"/>
              <a:t>(май 2010г.-апрель 2011г.):</a:t>
            </a:r>
          </a:p>
          <a:p>
            <a:pPr>
              <a:lnSpc>
                <a:spcPct val="80000"/>
              </a:lnSpc>
            </a:pPr>
            <a:r>
              <a:rPr lang="ru-RU" sz="1700"/>
              <a:t>Разработка перспективного планирования на 5 лет;</a:t>
            </a:r>
          </a:p>
          <a:p>
            <a:pPr>
              <a:lnSpc>
                <a:spcPct val="80000"/>
              </a:lnSpc>
            </a:pPr>
            <a:r>
              <a:rPr lang="ru-RU" sz="1700"/>
              <a:t>Разработка рекомендаций по работе над ЕМТ для ОУ;</a:t>
            </a:r>
          </a:p>
          <a:p>
            <a:pPr>
              <a:lnSpc>
                <a:spcPct val="80000"/>
              </a:lnSpc>
            </a:pPr>
            <a:r>
              <a:rPr lang="ru-RU" sz="1700"/>
              <a:t>Установочные семинары для руководителей, педагогов по ЕМТ</a:t>
            </a:r>
          </a:p>
          <a:p>
            <a:pPr>
              <a:lnSpc>
                <a:spcPct val="80000"/>
              </a:lnSpc>
            </a:pPr>
            <a:r>
              <a:rPr lang="ru-RU" sz="1700"/>
              <a:t>Публикация материалов на сайте ИМО по Советскому району;</a:t>
            </a:r>
          </a:p>
          <a:p>
            <a:pPr>
              <a:lnSpc>
                <a:spcPct val="80000"/>
              </a:lnSpc>
            </a:pPr>
            <a:r>
              <a:rPr lang="ru-RU" sz="1700"/>
              <a:t>Создание библиографического списка по теме </a:t>
            </a:r>
          </a:p>
          <a:p>
            <a:pPr>
              <a:lnSpc>
                <a:spcPct val="80000"/>
              </a:lnSpc>
            </a:pPr>
            <a:r>
              <a:rPr lang="ru-RU" sz="1700"/>
              <a:t>Подготовка и проведение педагогических чтений</a:t>
            </a:r>
          </a:p>
        </p:txBody>
      </p:sp>
      <p:pic>
        <p:nvPicPr>
          <p:cNvPr id="31748" name="Picture 4" descr="S500224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649788" y="2449513"/>
            <a:ext cx="4037012" cy="2949575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54037"/>
          </a:xfrm>
        </p:spPr>
        <p:txBody>
          <a:bodyPr/>
          <a:lstStyle/>
          <a:p>
            <a:r>
              <a:rPr lang="ru-RU" sz="2000"/>
              <a:t>Планирование работы по реализации единой методической темы (этапы работы)</a:t>
            </a:r>
          </a:p>
        </p:txBody>
      </p:sp>
      <p:sp>
        <p:nvSpPr>
          <p:cNvPr id="29699" name="AutoShape 3"/>
          <p:cNvSpPr>
            <a:spLocks noChangeArrowheads="1"/>
          </p:cNvSpPr>
          <p:nvPr>
            <p:ph type="body" idx="1"/>
          </p:nvPr>
        </p:nvSpPr>
        <p:spPr>
          <a:xfrm>
            <a:off x="457200" y="990600"/>
            <a:ext cx="8229600" cy="5059363"/>
          </a:xfrm>
          <a:prstGeom prst="flowChartProcess">
            <a:avLst/>
          </a:prstGeom>
          <a:ln/>
        </p:spPr>
        <p:txBody>
          <a:bodyPr/>
          <a:lstStyle/>
          <a:p>
            <a:r>
              <a:rPr lang="ru-RU" sz="1900"/>
              <a:t>Диагностический, _____/_______ учебный год </a:t>
            </a:r>
          </a:p>
          <a:p>
            <a:endParaRPr lang="ru-RU" sz="190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85800" y="1447800"/>
            <a:ext cx="2743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400"/>
              <a:t>Анализ затруднений учителей,</a:t>
            </a:r>
          </a:p>
          <a:p>
            <a:r>
              <a:rPr lang="ru-RU" sz="1400"/>
              <a:t>состояния УВП</a:t>
            </a:r>
          </a:p>
          <a:p>
            <a:r>
              <a:rPr lang="ru-RU" sz="1400"/>
              <a:t>Выявление противоречий, </a:t>
            </a:r>
          </a:p>
          <a:p>
            <a:r>
              <a:rPr lang="ru-RU" sz="1400"/>
              <a:t>нуждающихся в ликвидации</a:t>
            </a:r>
          </a:p>
          <a:p>
            <a:endParaRPr lang="ru-RU" sz="1400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5181600" y="1524000"/>
            <a:ext cx="2819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400"/>
              <a:t>Выявление проблемы,</a:t>
            </a:r>
          </a:p>
          <a:p>
            <a:r>
              <a:rPr lang="ru-RU" sz="1400"/>
              <a:t>обоснование ее актуальности</a:t>
            </a:r>
          </a:p>
          <a:p>
            <a:r>
              <a:rPr lang="ru-RU" sz="1400"/>
              <a:t>Программа реализации единой </a:t>
            </a:r>
          </a:p>
          <a:p>
            <a:r>
              <a:rPr lang="ru-RU" sz="1400"/>
              <a:t>методической темы</a:t>
            </a: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3505200" y="1905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09600" y="3581400"/>
            <a:ext cx="2819400" cy="2590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400"/>
              <a:t>Изучение коллективом теории </a:t>
            </a:r>
          </a:p>
          <a:p>
            <a:r>
              <a:rPr lang="ru-RU" sz="1400"/>
              <a:t>проблемы на :</a:t>
            </a:r>
          </a:p>
          <a:p>
            <a:pPr>
              <a:buFontTx/>
              <a:buChar char="•"/>
            </a:pPr>
            <a:r>
              <a:rPr lang="ru-RU" sz="1400"/>
              <a:t>Педсоветах</a:t>
            </a:r>
          </a:p>
          <a:p>
            <a:pPr>
              <a:buFontTx/>
              <a:buChar char="•"/>
            </a:pPr>
            <a:r>
              <a:rPr lang="ru-RU" sz="1400"/>
              <a:t>Заседаниях методического </a:t>
            </a:r>
          </a:p>
          <a:p>
            <a:r>
              <a:rPr lang="ru-RU" sz="1400"/>
              <a:t>совета</a:t>
            </a:r>
          </a:p>
          <a:p>
            <a:pPr>
              <a:buFontTx/>
              <a:buChar char="•"/>
            </a:pPr>
            <a:r>
              <a:rPr lang="ru-RU" sz="1400"/>
              <a:t>Заседаниях МО</a:t>
            </a:r>
          </a:p>
          <a:p>
            <a:pPr>
              <a:buFontTx/>
              <a:buChar char="•"/>
            </a:pPr>
            <a:r>
              <a:rPr lang="ru-RU" sz="1400"/>
              <a:t>Семинарах</a:t>
            </a:r>
          </a:p>
          <a:p>
            <a:pPr>
              <a:buFontTx/>
              <a:buChar char="•"/>
            </a:pPr>
            <a:r>
              <a:rPr lang="ru-RU" sz="1400"/>
              <a:t>Методических оперативках</a:t>
            </a:r>
          </a:p>
          <a:p>
            <a:pPr>
              <a:buFontTx/>
              <a:buChar char="•"/>
            </a:pPr>
            <a:r>
              <a:rPr lang="ru-RU" sz="1400"/>
              <a:t>В индивидуальной и групповой </a:t>
            </a:r>
          </a:p>
          <a:p>
            <a:r>
              <a:rPr lang="ru-RU" sz="1400"/>
              <a:t>работе с учителями</a:t>
            </a:r>
          </a:p>
          <a:p>
            <a:pPr>
              <a:buFontTx/>
              <a:buChar char="•"/>
            </a:pPr>
            <a:r>
              <a:rPr lang="ru-RU" sz="1400"/>
              <a:t>В работе по самообразованию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457200" y="2743200"/>
            <a:ext cx="822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sz="2000"/>
              <a:t>   Теоретическое исследование проблемы, ____/____ учебный год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3429000" y="4648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5257800" y="3962400"/>
            <a:ext cx="2743200" cy="1752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/>
              <a:t>Накопление теоретического </a:t>
            </a:r>
          </a:p>
          <a:p>
            <a:pPr algn="ctr"/>
            <a:r>
              <a:rPr lang="ru-RU" sz="1400"/>
              <a:t>материала по единой </a:t>
            </a:r>
          </a:p>
          <a:p>
            <a:pPr algn="ctr"/>
            <a:r>
              <a:rPr lang="ru-RU" sz="1400"/>
              <a:t>Методической теме (проблеме)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202</TotalTime>
  <Words>1507</Words>
  <Application>Microsoft PowerPoint</Application>
  <PresentationFormat>Экран (4:3)</PresentationFormat>
  <Paragraphs>220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7" baseType="lpstr">
      <vt:lpstr>Arial</vt:lpstr>
      <vt:lpstr>Times New Roman</vt:lpstr>
      <vt:lpstr>Wingdings</vt:lpstr>
      <vt:lpstr>Сеть</vt:lpstr>
      <vt:lpstr>Проектирование инновационной педагогической среды в муниципальном образовательном округе: проблемы, поиски, находки</vt:lpstr>
      <vt:lpstr>Советский район – это…</vt:lpstr>
      <vt:lpstr>Теоретико-методологические основы проектирования педагогической среды</vt:lpstr>
      <vt:lpstr>Модель методического сопровождения деятельности руководителя и педагога в районе </vt:lpstr>
      <vt:lpstr>Принципы выбора единой методической темы</vt:lpstr>
      <vt:lpstr>Этапы разработки единой методической темы</vt:lpstr>
      <vt:lpstr>Роль районной методической службы в реализации ЕМТ </vt:lpstr>
      <vt:lpstr>Единая методическая тема  «Формирование компетентности участников образовательного процесса как одно из ключевых направление современной стратегии  развития образования»</vt:lpstr>
      <vt:lpstr>Планирование работы по реализации единой методической темы (этапы работы)</vt:lpstr>
      <vt:lpstr>Планирование работы по реализации единой методической темы (этапы работы)</vt:lpstr>
      <vt:lpstr>Дифференцированный подход в работе с управленческими и педагогическими кадрами</vt:lpstr>
      <vt:lpstr>Диагностика управленческой компетентности руководителя</vt:lpstr>
      <vt:lpstr>Программа сетевой системы повышения квалификации заместителей директоров ОУ </vt:lpstr>
      <vt:lpstr>Обучающие семинары</vt:lpstr>
      <vt:lpstr>Слайд 15</vt:lpstr>
      <vt:lpstr>Тематика семинара «Формирование инновационной культуры педагога «Новой школы» </vt:lpstr>
      <vt:lpstr>Слайд 17</vt:lpstr>
      <vt:lpstr>Городской семинар «Методический сервис как ресурс инновационного развития системы образования». </vt:lpstr>
      <vt:lpstr>Стажировка молодого руководителя. Тематика занятий </vt:lpstr>
      <vt:lpstr>Слайд 20</vt:lpstr>
      <vt:lpstr>Различные формы работы предметных методических объединений</vt:lpstr>
      <vt:lpstr>Мастер-класс как одна из форм инициации процесса освоения новшеств</vt:lpstr>
      <vt:lpstr>Ежегодные итоговые методические мероприятия</vt:lpstr>
      <vt:lpstr>Фестиваль инновационных проектов «Инновационный проект: от идеи до внедрения» (апрель 2009 года) </vt:lpstr>
      <vt:lpstr>Районные педагогические чтения «Формирование компетентности участников образовательного процесса как одно из ключевых направлений современной стратегии развития образования»  </vt:lpstr>
      <vt:lpstr>Инновационные проекты</vt:lpstr>
      <vt:lpstr>Опытно-экспериментальная работа в школах района</vt:lpstr>
      <vt:lpstr>Организация инновационной и опытно-экспериментальной деятельности в ОУ (алгоритм)</vt:lpstr>
      <vt:lpstr>Методическое сопровождение инновационной и опытно-экспериментальной деятельности</vt:lpstr>
      <vt:lpstr>Диссеминация передового управленческого и педагогического опыта</vt:lpstr>
      <vt:lpstr>Проблемы в организации инновационной и экспериментальной деятельности</vt:lpstr>
      <vt:lpstr>Компоненты деятельности методической службы по проектированию инновационной педагогической среды</vt:lpstr>
      <vt:lpstr>Благодарю за внимание и желаю творческих успехов!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My-Computer</cp:lastModifiedBy>
  <cp:revision>3</cp:revision>
  <cp:lastPrinted>1601-01-01T00:00:00Z</cp:lastPrinted>
  <dcterms:created xsi:type="dcterms:W3CDTF">1601-01-01T00:00:00Z</dcterms:created>
  <dcterms:modified xsi:type="dcterms:W3CDTF">2013-09-30T07:53:52Z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